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60" r:id="rId4"/>
    <p:sldId id="261" r:id="rId5"/>
    <p:sldId id="258" r:id="rId6"/>
    <p:sldId id="259"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EB1267C5-1477-43C3-939A-C33B053A9330}" type="datetimeFigureOut">
              <a:rPr lang="en-US" smtClean="0"/>
              <a:pPr/>
              <a:t>12/17/2010</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20312542-E69A-4217-957D-18AA5BF13EFC}"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B1267C5-1477-43C3-939A-C33B053A9330}" type="datetimeFigureOut">
              <a:rPr lang="en-US" smtClean="0"/>
              <a:pPr/>
              <a:t>12/17/2010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312542-E69A-4217-957D-18AA5BF13EF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B1267C5-1477-43C3-939A-C33B053A9330}" type="datetimeFigureOut">
              <a:rPr lang="en-US" smtClean="0"/>
              <a:pPr/>
              <a:t>12/17/2010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312542-E69A-4217-957D-18AA5BF13EF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B1267C5-1477-43C3-939A-C33B053A9330}" type="datetimeFigureOut">
              <a:rPr lang="en-US" smtClean="0"/>
              <a:pPr/>
              <a:t>12/17/2010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312542-E69A-4217-957D-18AA5BF13EF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EB1267C5-1477-43C3-939A-C33B053A9330}" type="datetimeFigureOut">
              <a:rPr lang="en-US" smtClean="0"/>
              <a:pPr/>
              <a:t>12/17/2010</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20312542-E69A-4217-957D-18AA5BF13EFC}"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B1267C5-1477-43C3-939A-C33B053A9330}" type="datetimeFigureOut">
              <a:rPr lang="en-US" smtClean="0"/>
              <a:pPr/>
              <a:t>12/17/2010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20312542-E69A-4217-957D-18AA5BF13EFC}"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B1267C5-1477-43C3-939A-C33B053A9330}" type="datetimeFigureOut">
              <a:rPr lang="en-US" smtClean="0"/>
              <a:pPr/>
              <a:t>12/17/2010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20312542-E69A-4217-957D-18AA5BF13EF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B1267C5-1477-43C3-939A-C33B053A9330}" type="datetimeFigureOut">
              <a:rPr lang="en-US" smtClean="0"/>
              <a:pPr/>
              <a:t>12/17/2010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0312542-E69A-4217-957D-18AA5BF13EFC}"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B1267C5-1477-43C3-939A-C33B053A9330}" type="datetimeFigureOut">
              <a:rPr lang="en-US" smtClean="0"/>
              <a:pPr/>
              <a:t>12/17/2010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0312542-E69A-4217-957D-18AA5BF13EF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EB1267C5-1477-43C3-939A-C33B053A9330}" type="datetimeFigureOut">
              <a:rPr lang="en-US" smtClean="0"/>
              <a:pPr/>
              <a:t>12/17/2010</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20312542-E69A-4217-957D-18AA5BF13EFC}"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EB1267C5-1477-43C3-939A-C33B053A9330}" type="datetimeFigureOut">
              <a:rPr lang="en-US" smtClean="0"/>
              <a:pPr/>
              <a:t>12/17/2010</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20312542-E69A-4217-957D-18AA5BF13EFC}"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EB1267C5-1477-43C3-939A-C33B053A9330}" type="datetimeFigureOut">
              <a:rPr lang="en-US" smtClean="0"/>
              <a:pPr/>
              <a:t>12/17/2010</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20312542-E69A-4217-957D-18AA5BF13EFC}"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Guilds</a:t>
            </a:r>
            <a:endParaRPr lang="en-US" dirty="0"/>
          </a:p>
        </p:txBody>
      </p:sp>
      <p:sp>
        <p:nvSpPr>
          <p:cNvPr id="3" name="Subtitle 2"/>
          <p:cNvSpPr>
            <a:spLocks noGrp="1"/>
          </p:cNvSpPr>
          <p:nvPr>
            <p:ph type="subTitle" idx="1"/>
          </p:nvPr>
        </p:nvSpPr>
        <p:spPr/>
        <p:txBody>
          <a:bodyPr/>
          <a:lstStyle/>
          <a:p>
            <a:r>
              <a:rPr lang="en-US" dirty="0" smtClean="0"/>
              <a:t>Mr. Cummings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Guilds in the Middle Ages</a:t>
            </a:r>
            <a:endParaRPr lang="en-US" dirty="0"/>
          </a:p>
        </p:txBody>
      </p:sp>
      <p:pic>
        <p:nvPicPr>
          <p:cNvPr id="7" name="Content Placeholder 6" descr="Crests.jpg"/>
          <p:cNvPicPr>
            <a:picLocks noGrp="1" noChangeAspect="1"/>
          </p:cNvPicPr>
          <p:nvPr>
            <p:ph sz="half" idx="1"/>
          </p:nvPr>
        </p:nvPicPr>
        <p:blipFill>
          <a:blip r:embed="rId2" cstate="print"/>
          <a:stretch>
            <a:fillRect/>
          </a:stretch>
        </p:blipFill>
        <p:spPr>
          <a:xfrm>
            <a:off x="381000" y="1295400"/>
            <a:ext cx="4213860" cy="5425344"/>
          </a:xfrm>
        </p:spPr>
      </p:pic>
      <p:sp>
        <p:nvSpPr>
          <p:cNvPr id="6" name="Content Placeholder 5"/>
          <p:cNvSpPr>
            <a:spLocks noGrp="1"/>
          </p:cNvSpPr>
          <p:nvPr>
            <p:ph sz="half" idx="2"/>
          </p:nvPr>
        </p:nvSpPr>
        <p:spPr/>
        <p:txBody>
          <a:bodyPr>
            <a:normAutofit fontScale="92500" lnSpcReduction="10000"/>
          </a:bodyPr>
          <a:lstStyle/>
          <a:p>
            <a:r>
              <a:rPr lang="en-US" dirty="0" smtClean="0"/>
              <a:t>As you learned earlier in the unit, Guilds were groups of skilled workers who banded together for financial protection and safety</a:t>
            </a:r>
          </a:p>
          <a:p>
            <a:r>
              <a:rPr lang="en-US" dirty="0" smtClean="0"/>
              <a:t>They had a strict hierarchy and structure</a:t>
            </a:r>
          </a:p>
          <a:p>
            <a:pPr lvl="1"/>
            <a:r>
              <a:rPr lang="en-US" dirty="0" smtClean="0"/>
              <a:t>Master</a:t>
            </a:r>
          </a:p>
          <a:p>
            <a:pPr lvl="1"/>
            <a:r>
              <a:rPr lang="en-US" dirty="0" smtClean="0"/>
              <a:t>Craftsman</a:t>
            </a:r>
          </a:p>
          <a:p>
            <a:pPr lvl="1"/>
            <a:r>
              <a:rPr lang="en-US" dirty="0" smtClean="0"/>
              <a:t>Journeyman</a:t>
            </a:r>
          </a:p>
          <a:p>
            <a:pPr lvl="1"/>
            <a:r>
              <a:rPr lang="en-US" dirty="0" smtClean="0"/>
              <a:t>Apprentice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Golden </a:t>
            </a:r>
            <a:r>
              <a:rPr lang="en-US" dirty="0"/>
              <a:t>A</a:t>
            </a:r>
            <a:r>
              <a:rPr lang="en-US" dirty="0" smtClean="0"/>
              <a:t>ge of Guilds</a:t>
            </a:r>
            <a:endParaRPr lang="en-US" dirty="0"/>
          </a:p>
        </p:txBody>
      </p:sp>
      <p:pic>
        <p:nvPicPr>
          <p:cNvPr id="5" name="Content Placeholder 4" descr="clip_image002.jpg"/>
          <p:cNvPicPr>
            <a:picLocks noGrp="1" noChangeAspect="1"/>
          </p:cNvPicPr>
          <p:nvPr>
            <p:ph sz="half" idx="1"/>
          </p:nvPr>
        </p:nvPicPr>
        <p:blipFill>
          <a:blip r:embed="rId2" cstate="print"/>
          <a:stretch>
            <a:fillRect/>
          </a:stretch>
        </p:blipFill>
        <p:spPr>
          <a:xfrm>
            <a:off x="457200" y="2552249"/>
            <a:ext cx="4038600" cy="2713939"/>
          </a:xfrm>
        </p:spPr>
      </p:pic>
      <p:sp>
        <p:nvSpPr>
          <p:cNvPr id="4" name="Content Placeholder 3"/>
          <p:cNvSpPr>
            <a:spLocks noGrp="1"/>
          </p:cNvSpPr>
          <p:nvPr>
            <p:ph sz="half" idx="2"/>
          </p:nvPr>
        </p:nvSpPr>
        <p:spPr/>
        <p:txBody>
          <a:bodyPr>
            <a:normAutofit fontScale="77500" lnSpcReduction="20000"/>
          </a:bodyPr>
          <a:lstStyle/>
          <a:p>
            <a:r>
              <a:rPr lang="en-US" dirty="0" smtClean="0"/>
              <a:t>European Guilds began to become powerful around 1100 and reached their height around 1300 CE</a:t>
            </a:r>
          </a:p>
          <a:p>
            <a:r>
              <a:rPr lang="en-US" dirty="0" smtClean="0"/>
              <a:t>In some cities a guild could control labor, could be part of city government, and could often wield considerable political influence.</a:t>
            </a:r>
          </a:p>
          <a:p>
            <a:r>
              <a:rPr lang="en-US" dirty="0" smtClean="0"/>
              <a:t>New guilds were created in new cities by </a:t>
            </a:r>
            <a:r>
              <a:rPr lang="en-US" i="1" dirty="0" smtClean="0"/>
              <a:t>letters of charter</a:t>
            </a:r>
            <a:r>
              <a:rPr lang="en-US" dirty="0" smtClean="0"/>
              <a:t> which established the right of a guild to operate in a town or city.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Fall of Guilds</a:t>
            </a:r>
            <a:endParaRPr lang="en-US" dirty="0"/>
          </a:p>
        </p:txBody>
      </p:sp>
      <p:pic>
        <p:nvPicPr>
          <p:cNvPr id="5" name="Content Placeholder 4" descr="history_jewelry_middle_ages_the-goldsmith.jpg"/>
          <p:cNvPicPr>
            <a:picLocks noGrp="1" noChangeAspect="1"/>
          </p:cNvPicPr>
          <p:nvPr>
            <p:ph sz="half" idx="1"/>
          </p:nvPr>
        </p:nvPicPr>
        <p:blipFill>
          <a:blip r:embed="rId2" cstate="print"/>
          <a:stretch>
            <a:fillRect/>
          </a:stretch>
        </p:blipFill>
        <p:spPr>
          <a:xfrm>
            <a:off x="163052" y="1524000"/>
            <a:ext cx="4281948" cy="5105400"/>
          </a:xfrm>
        </p:spPr>
      </p:pic>
      <p:sp>
        <p:nvSpPr>
          <p:cNvPr id="4" name="Content Placeholder 3"/>
          <p:cNvSpPr>
            <a:spLocks noGrp="1"/>
          </p:cNvSpPr>
          <p:nvPr>
            <p:ph sz="half" idx="2"/>
          </p:nvPr>
        </p:nvSpPr>
        <p:spPr/>
        <p:txBody>
          <a:bodyPr>
            <a:normAutofit fontScale="70000" lnSpcReduction="20000"/>
          </a:bodyPr>
          <a:lstStyle/>
          <a:p>
            <a:r>
              <a:rPr lang="en-US" dirty="0" smtClean="0"/>
              <a:t>With the rise of nations and increasing trade Guilds became very unpopular with those who wanted to do business. </a:t>
            </a:r>
          </a:p>
          <a:p>
            <a:r>
              <a:rPr lang="en-US" dirty="0" smtClean="0"/>
              <a:t>They were often criticized for </a:t>
            </a:r>
            <a:r>
              <a:rPr lang="en-US" i="1" dirty="0" smtClean="0"/>
              <a:t>monopolistic</a:t>
            </a:r>
            <a:r>
              <a:rPr lang="en-US" dirty="0" smtClean="0"/>
              <a:t> practices, which hurt business for others.</a:t>
            </a:r>
          </a:p>
          <a:p>
            <a:r>
              <a:rPr lang="en-US" dirty="0" smtClean="0"/>
              <a:t>With the founding of nations, growth of trade, and increase in power of larger governments, by the end of the Middle Ages most guilds were largely reduced in power or abolished.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day guilds?</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Today we look at Unions in many ways as modern day guilds.</a:t>
            </a:r>
          </a:p>
          <a:p>
            <a:r>
              <a:rPr lang="en-US" dirty="0" smtClean="0"/>
              <a:t>They protect their members</a:t>
            </a:r>
          </a:p>
          <a:p>
            <a:r>
              <a:rPr lang="en-US" dirty="0" smtClean="0"/>
              <a:t>They require qualifications to get into</a:t>
            </a:r>
          </a:p>
          <a:p>
            <a:r>
              <a:rPr lang="en-US" dirty="0" smtClean="0"/>
              <a:t>They in some cases can be very powerful</a:t>
            </a:r>
            <a:endParaRPr lang="en-US" dirty="0"/>
          </a:p>
        </p:txBody>
      </p:sp>
      <p:pic>
        <p:nvPicPr>
          <p:cNvPr id="5" name="Content Placeholder 4" descr="SPFPALOGO.jpg"/>
          <p:cNvPicPr>
            <a:picLocks noGrp="1" noChangeAspect="1"/>
          </p:cNvPicPr>
          <p:nvPr>
            <p:ph sz="half" idx="2"/>
          </p:nvPr>
        </p:nvPicPr>
        <p:blipFill>
          <a:blip r:embed="rId2" cstate="print"/>
          <a:stretch>
            <a:fillRect/>
          </a:stretch>
        </p:blipFill>
        <p:spPr>
          <a:xfrm>
            <a:off x="4648200" y="2054569"/>
            <a:ext cx="4038600" cy="3709299"/>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we still use today</a:t>
            </a:r>
            <a:endParaRPr lang="en-US" dirty="0"/>
          </a:p>
        </p:txBody>
      </p:sp>
      <p:sp>
        <p:nvSpPr>
          <p:cNvPr id="3" name="Content Placeholder 2"/>
          <p:cNvSpPr>
            <a:spLocks noGrp="1"/>
          </p:cNvSpPr>
          <p:nvPr>
            <p:ph sz="half" idx="1"/>
          </p:nvPr>
        </p:nvSpPr>
        <p:spPr/>
        <p:txBody>
          <a:bodyPr>
            <a:normAutofit/>
          </a:bodyPr>
          <a:lstStyle/>
          <a:p>
            <a:r>
              <a:rPr lang="en-US" dirty="0" smtClean="0"/>
              <a:t>Masterpiece</a:t>
            </a:r>
          </a:p>
          <a:p>
            <a:endParaRPr lang="en-US" dirty="0" smtClean="0"/>
          </a:p>
          <a:p>
            <a:r>
              <a:rPr lang="en-US" dirty="0" smtClean="0"/>
              <a:t>Journeyman pitcher</a:t>
            </a:r>
          </a:p>
          <a:p>
            <a:endParaRPr lang="en-US" dirty="0" smtClean="0"/>
          </a:p>
          <a:p>
            <a:r>
              <a:rPr lang="en-US" dirty="0" smtClean="0"/>
              <a:t>Trade secret</a:t>
            </a:r>
          </a:p>
          <a:p>
            <a:endParaRPr lang="en-US" dirty="0" smtClean="0"/>
          </a:p>
          <a:p>
            <a:r>
              <a:rPr lang="en-US" dirty="0" smtClean="0"/>
              <a:t>Craftsman tools</a:t>
            </a:r>
          </a:p>
          <a:p>
            <a:endParaRPr lang="en-US" dirty="0" smtClean="0"/>
          </a:p>
          <a:p>
            <a:r>
              <a:rPr lang="en-US" dirty="0" smtClean="0"/>
              <a:t>Screen Actors Guild</a:t>
            </a:r>
          </a:p>
          <a:p>
            <a:endParaRPr lang="en-US" dirty="0"/>
          </a:p>
        </p:txBody>
      </p:sp>
      <p:pic>
        <p:nvPicPr>
          <p:cNvPr id="7" name="Content Placeholder 6" descr="large_nelson-figueroa421.jpg"/>
          <p:cNvPicPr>
            <a:picLocks noGrp="1" noChangeAspect="1"/>
          </p:cNvPicPr>
          <p:nvPr>
            <p:ph sz="half" idx="2"/>
          </p:nvPr>
        </p:nvPicPr>
        <p:blipFill>
          <a:blip r:embed="rId2" cstate="print"/>
          <a:stretch>
            <a:fillRect/>
          </a:stretch>
        </p:blipFill>
        <p:spPr>
          <a:xfrm>
            <a:off x="4648200" y="1898834"/>
            <a:ext cx="4038600" cy="402077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23</TotalTime>
  <Words>235</Words>
  <Application>Microsoft Office PowerPoint</Application>
  <PresentationFormat>On-screen Show (4:3)</PresentationFormat>
  <Paragraphs>32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Foundry</vt:lpstr>
      <vt:lpstr>Guilds</vt:lpstr>
      <vt:lpstr>Guilds in the Middle Ages</vt:lpstr>
      <vt:lpstr>The Golden Age of Guilds</vt:lpstr>
      <vt:lpstr>The Fall of Guilds</vt:lpstr>
      <vt:lpstr>Modern day guilds?</vt:lpstr>
      <vt:lpstr>Vocabulary we still use today</vt:lpstr>
    </vt:vector>
  </TitlesOfParts>
  <Company>Darien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Guilds</dc:title>
  <dc:creator>Administrator</dc:creator>
  <cp:lastModifiedBy>Administrator</cp:lastModifiedBy>
  <cp:revision>3</cp:revision>
  <dcterms:created xsi:type="dcterms:W3CDTF">2010-12-16T15:15:04Z</dcterms:created>
  <dcterms:modified xsi:type="dcterms:W3CDTF">2010-12-17T17:08:12Z</dcterms:modified>
</cp:coreProperties>
</file>